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24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807" autoAdjust="0"/>
  </p:normalViewPr>
  <p:slideViewPr>
    <p:cSldViewPr>
      <p:cViewPr varScale="1">
        <p:scale>
          <a:sx n="92" d="100"/>
          <a:sy n="92" d="100"/>
        </p:scale>
        <p:origin x="534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1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>
              <a:defRPr sz="1200"/>
            </a:lvl1pPr>
          </a:lstStyle>
          <a:p>
            <a:fld id="{C41F0137-79F9-4050-A049-093AB4E7214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3" rIns="91425" bIns="4571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25" tIns="45713" rIns="91425" bIns="4571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200"/>
            </a:lvl1pPr>
          </a:lstStyle>
          <a:p>
            <a:fld id="{EDE8B7D6-21D1-4D5B-B37A-8B113F5D42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0293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8B7D6-21D1-4D5B-B37A-8B113F5D427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3818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0900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9722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8697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656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715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3215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920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8540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240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2330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0202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320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テキスト ボックス 67"/>
          <p:cNvSpPr txBox="1"/>
          <p:nvPr/>
        </p:nvSpPr>
        <p:spPr>
          <a:xfrm>
            <a:off x="3779912" y="1268760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p&lt;0.01</a:t>
            </a:r>
            <a:endParaRPr kumimoji="1" lang="ja-JP" altLang="en-US" dirty="0"/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4317387" y="764704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p&lt;0.01</a:t>
            </a:r>
            <a:endParaRPr kumimoji="1" lang="ja-JP" altLang="en-US" dirty="0"/>
          </a:p>
        </p:txBody>
      </p:sp>
      <p:cxnSp>
        <p:nvCxnSpPr>
          <p:cNvPr id="62" name="直線コネクタ 61"/>
          <p:cNvCxnSpPr>
            <a:cxnSpLocks/>
          </p:cNvCxnSpPr>
          <p:nvPr/>
        </p:nvCxnSpPr>
        <p:spPr>
          <a:xfrm>
            <a:off x="3626123" y="1196752"/>
            <a:ext cx="217106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/>
          <p:cNvCxnSpPr>
            <a:cxnSpLocks/>
          </p:cNvCxnSpPr>
          <p:nvPr/>
        </p:nvCxnSpPr>
        <p:spPr>
          <a:xfrm>
            <a:off x="3626123" y="1700808"/>
            <a:ext cx="10553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/>
          <p:cNvSpPr txBox="1"/>
          <p:nvPr/>
        </p:nvSpPr>
        <p:spPr>
          <a:xfrm>
            <a:off x="2064936" y="1475492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(%)</a:t>
            </a:r>
            <a:endParaRPr kumimoji="1" lang="ja-JP" altLang="en-US" dirty="0"/>
          </a:p>
        </p:txBody>
      </p:sp>
      <p:sp>
        <p:nvSpPr>
          <p:cNvPr id="65" name="Rectangle 57"/>
          <p:cNvSpPr>
            <a:spLocks noChangeArrowheads="1"/>
          </p:cNvSpPr>
          <p:nvPr/>
        </p:nvSpPr>
        <p:spPr bwMode="auto">
          <a:xfrm>
            <a:off x="3256310" y="5683314"/>
            <a:ext cx="73962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b="1" dirty="0">
                <a:solidFill>
                  <a:srgbClr val="000000"/>
                </a:solidFill>
                <a:latin typeface="+mn-lt"/>
                <a:ea typeface="ＭＳ ゴシック" pitchFamily="49" charset="-128"/>
                <a:cs typeface="Arial" panose="020B0604020202020204" pitchFamily="34" charset="0"/>
              </a:rPr>
              <a:t>Healthy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b="1" dirty="0">
                <a:solidFill>
                  <a:srgbClr val="000000"/>
                </a:solidFill>
                <a:latin typeface="+mn-lt"/>
                <a:ea typeface="ＭＳ ゴシック" pitchFamily="49" charset="-128"/>
                <a:cs typeface="Arial" panose="020B0604020202020204" pitchFamily="34" charset="0"/>
              </a:rPr>
              <a:t>control</a:t>
            </a:r>
            <a:endParaRPr kumimoji="1" lang="ja-JP" altLang="ja-JP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70" name="Rectangle 58"/>
          <p:cNvSpPr>
            <a:spLocks noChangeArrowheads="1"/>
          </p:cNvSpPr>
          <p:nvPr/>
        </p:nvSpPr>
        <p:spPr bwMode="auto">
          <a:xfrm>
            <a:off x="4427984" y="5816297"/>
            <a:ext cx="5449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ＭＳ ゴシック" pitchFamily="49" charset="-128"/>
                <a:cs typeface="Arial" panose="020B0604020202020204" pitchFamily="34" charset="0"/>
              </a:rPr>
              <a:t>COPD</a:t>
            </a:r>
            <a:endParaRPr kumimoji="1" lang="ja-JP" altLang="ja-JP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71" name="Rectangle 59"/>
          <p:cNvSpPr>
            <a:spLocks noChangeArrowheads="1"/>
          </p:cNvSpPr>
          <p:nvPr/>
        </p:nvSpPr>
        <p:spPr bwMode="auto">
          <a:xfrm>
            <a:off x="5508104" y="5816297"/>
            <a:ext cx="2901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ＭＳ ゴシック" pitchFamily="49" charset="-128"/>
                <a:cs typeface="Arial" panose="020B0604020202020204" pitchFamily="34" charset="0"/>
              </a:rPr>
              <a:t>IP</a:t>
            </a:r>
            <a:r>
              <a:rPr kumimoji="1" lang="en-US" altLang="ja-JP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ＭＳ ゴシック" pitchFamily="49" charset="-128"/>
                <a:cs typeface="Arial" panose="020B0604020202020204" pitchFamily="34" charset="0"/>
              </a:rPr>
              <a:t>F</a:t>
            </a:r>
          </a:p>
        </p:txBody>
      </p:sp>
      <p:sp>
        <p:nvSpPr>
          <p:cNvPr id="131" name="テキスト ボックス 130"/>
          <p:cNvSpPr txBox="1"/>
          <p:nvPr/>
        </p:nvSpPr>
        <p:spPr>
          <a:xfrm>
            <a:off x="1619672" y="3382521"/>
            <a:ext cx="461665" cy="62254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altLang="ja-JP" b="1" dirty="0"/>
              <a:t>DLV</a:t>
            </a:r>
            <a:r>
              <a:rPr kumimoji="1" lang="en-US" altLang="ja-JP" b="1" dirty="0"/>
              <a:t>%</a:t>
            </a:r>
            <a:endParaRPr kumimoji="1" lang="ja-JP" altLang="en-US" b="1" dirty="0"/>
          </a:p>
        </p:txBody>
      </p: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1769791" y="1623536"/>
            <a:ext cx="5095191" cy="4127007"/>
            <a:chOff x="1311" y="1213"/>
            <a:chExt cx="3126" cy="2532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11" y="1213"/>
              <a:ext cx="3126" cy="2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" name="Line 5"/>
            <p:cNvSpPr>
              <a:spLocks noChangeShapeType="1"/>
            </p:cNvSpPr>
            <p:nvPr/>
          </p:nvSpPr>
          <p:spPr bwMode="auto">
            <a:xfrm flipV="1">
              <a:off x="1816" y="1431"/>
              <a:ext cx="0" cy="2124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" name="Line 7"/>
            <p:cNvSpPr>
              <a:spLocks noChangeShapeType="1"/>
            </p:cNvSpPr>
            <p:nvPr/>
          </p:nvSpPr>
          <p:spPr bwMode="auto">
            <a:xfrm flipH="1">
              <a:off x="1798" y="3254"/>
              <a:ext cx="1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 flipH="1">
              <a:off x="1798" y="2904"/>
              <a:ext cx="1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" name="Line 11"/>
            <p:cNvSpPr>
              <a:spLocks noChangeShapeType="1"/>
            </p:cNvSpPr>
            <p:nvPr/>
          </p:nvSpPr>
          <p:spPr bwMode="auto">
            <a:xfrm flipH="1">
              <a:off x="1798" y="2554"/>
              <a:ext cx="1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" name="Line 13"/>
            <p:cNvSpPr>
              <a:spLocks noChangeShapeType="1"/>
            </p:cNvSpPr>
            <p:nvPr/>
          </p:nvSpPr>
          <p:spPr bwMode="auto">
            <a:xfrm flipH="1">
              <a:off x="1798" y="2204"/>
              <a:ext cx="1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" name="Line 15"/>
            <p:cNvSpPr>
              <a:spLocks noChangeShapeType="1"/>
            </p:cNvSpPr>
            <p:nvPr/>
          </p:nvSpPr>
          <p:spPr bwMode="auto">
            <a:xfrm flipH="1">
              <a:off x="1790" y="1854"/>
              <a:ext cx="26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" name="Line 17"/>
            <p:cNvSpPr>
              <a:spLocks noChangeShapeType="1"/>
            </p:cNvSpPr>
            <p:nvPr/>
          </p:nvSpPr>
          <p:spPr bwMode="auto">
            <a:xfrm flipH="1">
              <a:off x="1798" y="1504"/>
              <a:ext cx="1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" name="Rectangle 18"/>
            <p:cNvSpPr>
              <a:spLocks noChangeArrowheads="1"/>
            </p:cNvSpPr>
            <p:nvPr/>
          </p:nvSpPr>
          <p:spPr bwMode="auto">
            <a:xfrm>
              <a:off x="1561" y="3167"/>
              <a:ext cx="144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10</a:t>
              </a:r>
              <a:endParaRPr kumimoji="0" lang="ja-JP" altLang="ja-JP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6" name="Rectangle 19"/>
            <p:cNvSpPr>
              <a:spLocks noChangeArrowheads="1"/>
            </p:cNvSpPr>
            <p:nvPr/>
          </p:nvSpPr>
          <p:spPr bwMode="auto">
            <a:xfrm>
              <a:off x="1561" y="2819"/>
              <a:ext cx="144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20</a:t>
              </a:r>
              <a:endParaRPr kumimoji="0" lang="ja-JP" altLang="ja-JP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7" name="Rectangle 20"/>
            <p:cNvSpPr>
              <a:spLocks noChangeArrowheads="1"/>
            </p:cNvSpPr>
            <p:nvPr/>
          </p:nvSpPr>
          <p:spPr bwMode="auto">
            <a:xfrm>
              <a:off x="1561" y="2471"/>
              <a:ext cx="144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30</a:t>
              </a:r>
              <a:endParaRPr kumimoji="0" lang="ja-JP" altLang="ja-JP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8" name="Rectangle 21"/>
            <p:cNvSpPr>
              <a:spLocks noChangeArrowheads="1"/>
            </p:cNvSpPr>
            <p:nvPr/>
          </p:nvSpPr>
          <p:spPr bwMode="auto">
            <a:xfrm>
              <a:off x="1561" y="2117"/>
              <a:ext cx="144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40</a:t>
              </a:r>
              <a:endParaRPr kumimoji="0" lang="ja-JP" altLang="ja-JP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60" name="Rectangle 22"/>
            <p:cNvSpPr>
              <a:spLocks noChangeArrowheads="1"/>
            </p:cNvSpPr>
            <p:nvPr/>
          </p:nvSpPr>
          <p:spPr bwMode="auto">
            <a:xfrm>
              <a:off x="1561" y="1769"/>
              <a:ext cx="144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50</a:t>
              </a:r>
              <a:endParaRPr kumimoji="0" lang="ja-JP" altLang="ja-JP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61" name="Rectangle 23"/>
            <p:cNvSpPr>
              <a:spLocks noChangeArrowheads="1"/>
            </p:cNvSpPr>
            <p:nvPr/>
          </p:nvSpPr>
          <p:spPr bwMode="auto">
            <a:xfrm>
              <a:off x="1561" y="1421"/>
              <a:ext cx="144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60</a:t>
              </a:r>
              <a:endParaRPr kumimoji="0" lang="ja-JP" altLang="ja-JP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63" name="Line 24"/>
            <p:cNvSpPr>
              <a:spLocks noChangeShapeType="1"/>
            </p:cNvSpPr>
            <p:nvPr/>
          </p:nvSpPr>
          <p:spPr bwMode="auto">
            <a:xfrm>
              <a:off x="2374" y="3310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" name="Line 25"/>
            <p:cNvSpPr>
              <a:spLocks noChangeShapeType="1"/>
            </p:cNvSpPr>
            <p:nvPr/>
          </p:nvSpPr>
          <p:spPr bwMode="auto">
            <a:xfrm>
              <a:off x="2374" y="3205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7" name="Line 26"/>
            <p:cNvSpPr>
              <a:spLocks noChangeShapeType="1"/>
            </p:cNvSpPr>
            <p:nvPr/>
          </p:nvSpPr>
          <p:spPr bwMode="auto">
            <a:xfrm>
              <a:off x="2450" y="3205"/>
              <a:ext cx="0" cy="105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2" name="Rectangle 27"/>
            <p:cNvSpPr>
              <a:spLocks noChangeArrowheads="1"/>
            </p:cNvSpPr>
            <p:nvPr/>
          </p:nvSpPr>
          <p:spPr bwMode="auto">
            <a:xfrm>
              <a:off x="2323" y="3216"/>
              <a:ext cx="254" cy="44"/>
            </a:xfrm>
            <a:prstGeom prst="rect">
              <a:avLst/>
            </a:prstGeom>
            <a:solidFill>
              <a:srgbClr val="4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3" name="Rectangle 28"/>
            <p:cNvSpPr>
              <a:spLocks noChangeArrowheads="1"/>
            </p:cNvSpPr>
            <p:nvPr/>
          </p:nvSpPr>
          <p:spPr bwMode="auto">
            <a:xfrm>
              <a:off x="2323" y="3216"/>
              <a:ext cx="254" cy="4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4" name="Line 29"/>
            <p:cNvSpPr>
              <a:spLocks noChangeShapeType="1"/>
            </p:cNvSpPr>
            <p:nvPr/>
          </p:nvSpPr>
          <p:spPr bwMode="auto">
            <a:xfrm>
              <a:off x="2222" y="3244"/>
              <a:ext cx="457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5" name="Line 30"/>
            <p:cNvSpPr>
              <a:spLocks noChangeShapeType="1"/>
            </p:cNvSpPr>
            <p:nvPr/>
          </p:nvSpPr>
          <p:spPr bwMode="auto">
            <a:xfrm>
              <a:off x="3008" y="3238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6" name="Line 31"/>
            <p:cNvSpPr>
              <a:spLocks noChangeShapeType="1"/>
            </p:cNvSpPr>
            <p:nvPr/>
          </p:nvSpPr>
          <p:spPr bwMode="auto">
            <a:xfrm>
              <a:off x="3008" y="1781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7" name="Line 32"/>
            <p:cNvSpPr>
              <a:spLocks noChangeShapeType="1"/>
            </p:cNvSpPr>
            <p:nvPr/>
          </p:nvSpPr>
          <p:spPr bwMode="auto">
            <a:xfrm>
              <a:off x="3084" y="1781"/>
              <a:ext cx="0" cy="1457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8" name="Rectangle 33"/>
            <p:cNvSpPr>
              <a:spLocks noChangeArrowheads="1"/>
            </p:cNvSpPr>
            <p:nvPr/>
          </p:nvSpPr>
          <p:spPr bwMode="auto">
            <a:xfrm>
              <a:off x="2958" y="2452"/>
              <a:ext cx="253" cy="70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9" name="Rectangle 34"/>
            <p:cNvSpPr>
              <a:spLocks noChangeArrowheads="1"/>
            </p:cNvSpPr>
            <p:nvPr/>
          </p:nvSpPr>
          <p:spPr bwMode="auto">
            <a:xfrm>
              <a:off x="2958" y="2452"/>
              <a:ext cx="253" cy="705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0" name="Line 35"/>
            <p:cNvSpPr>
              <a:spLocks noChangeShapeType="1"/>
            </p:cNvSpPr>
            <p:nvPr/>
          </p:nvSpPr>
          <p:spPr bwMode="auto">
            <a:xfrm>
              <a:off x="2856" y="3072"/>
              <a:ext cx="457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1" name="Line 36"/>
            <p:cNvSpPr>
              <a:spLocks noChangeShapeType="1"/>
            </p:cNvSpPr>
            <p:nvPr/>
          </p:nvSpPr>
          <p:spPr bwMode="auto">
            <a:xfrm>
              <a:off x="3643" y="3128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2" name="Line 37"/>
            <p:cNvSpPr>
              <a:spLocks noChangeShapeType="1"/>
            </p:cNvSpPr>
            <p:nvPr/>
          </p:nvSpPr>
          <p:spPr bwMode="auto">
            <a:xfrm>
              <a:off x="3643" y="1751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3" name="Line 38"/>
            <p:cNvSpPr>
              <a:spLocks noChangeShapeType="1"/>
            </p:cNvSpPr>
            <p:nvPr/>
          </p:nvSpPr>
          <p:spPr bwMode="auto">
            <a:xfrm>
              <a:off x="3719" y="1751"/>
              <a:ext cx="0" cy="1377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4" name="Rectangle 39"/>
            <p:cNvSpPr>
              <a:spLocks noChangeArrowheads="1"/>
            </p:cNvSpPr>
            <p:nvPr/>
          </p:nvSpPr>
          <p:spPr bwMode="auto">
            <a:xfrm>
              <a:off x="3592" y="2405"/>
              <a:ext cx="254" cy="58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5" name="Rectangle 40"/>
            <p:cNvSpPr>
              <a:spLocks noChangeArrowheads="1"/>
            </p:cNvSpPr>
            <p:nvPr/>
          </p:nvSpPr>
          <p:spPr bwMode="auto">
            <a:xfrm>
              <a:off x="3592" y="2405"/>
              <a:ext cx="254" cy="586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6" name="Line 41"/>
            <p:cNvSpPr>
              <a:spLocks noChangeShapeType="1"/>
            </p:cNvSpPr>
            <p:nvPr/>
          </p:nvSpPr>
          <p:spPr bwMode="auto">
            <a:xfrm>
              <a:off x="3490" y="2858"/>
              <a:ext cx="457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7" name="Rectangle 42"/>
            <p:cNvSpPr>
              <a:spLocks noChangeArrowheads="1"/>
            </p:cNvSpPr>
            <p:nvPr/>
          </p:nvSpPr>
          <p:spPr bwMode="auto">
            <a:xfrm>
              <a:off x="1815" y="1430"/>
              <a:ext cx="2538" cy="2125"/>
            </a:xfrm>
            <a:prstGeom prst="rect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1" name="Rectangle 46"/>
            <p:cNvSpPr>
              <a:spLocks noChangeArrowheads="1"/>
            </p:cNvSpPr>
            <p:nvPr/>
          </p:nvSpPr>
          <p:spPr bwMode="auto">
            <a:xfrm rot="16200000">
              <a:off x="1407" y="2514"/>
              <a:ext cx="102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</a:t>
              </a:r>
              <a:endParaRPr kumimoji="0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Rectangle 47"/>
            <p:cNvSpPr>
              <a:spLocks noChangeArrowheads="1"/>
            </p:cNvSpPr>
            <p:nvPr/>
          </p:nvSpPr>
          <p:spPr bwMode="auto">
            <a:xfrm rot="16200000">
              <a:off x="1458" y="2431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Rectangle 50"/>
            <p:cNvSpPr>
              <a:spLocks noChangeArrowheads="1"/>
            </p:cNvSpPr>
            <p:nvPr/>
          </p:nvSpPr>
          <p:spPr bwMode="auto">
            <a:xfrm rot="16200000">
              <a:off x="1458" y="227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8" name="Rectangle 51"/>
            <p:cNvSpPr>
              <a:spLocks noChangeArrowheads="1"/>
            </p:cNvSpPr>
            <p:nvPr/>
          </p:nvSpPr>
          <p:spPr bwMode="auto">
            <a:xfrm rot="16200000">
              <a:off x="1458" y="2221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1207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2368</TotalTime>
  <Words>21</Words>
  <Application>Microsoft Office PowerPoint</Application>
  <PresentationFormat>画面に合わせる (4:3)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気腫合併肺線維症における胸部CTの客観的評価の有用性について</dc:title>
  <dc:creator>北口良晃</dc:creator>
  <cp:lastModifiedBy>北口 良晃</cp:lastModifiedBy>
  <cp:revision>204</cp:revision>
  <cp:lastPrinted>2018-05-16T05:56:23Z</cp:lastPrinted>
  <dcterms:created xsi:type="dcterms:W3CDTF">2018-02-07T10:35:40Z</dcterms:created>
  <dcterms:modified xsi:type="dcterms:W3CDTF">2019-12-30T04:20:43Z</dcterms:modified>
</cp:coreProperties>
</file>